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embeddedFontLst>
    <p:embeddedFont>
      <p:font typeface="Plus Jakarta Sans"/>
      <p:bold r:id="rId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font" Target="fonts/font1.fntdata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63776" y="482750"/>
            <a:ext cx="11239500" cy="1243905"/>
          </a:xfrm>
          <a:prstGeom prst="roundRect">
            <a:avLst>
              <a:gd name="adj" fmla="val 12251"/>
            </a:avLst>
          </a:prstGeom>
          <a:solidFill>
            <a:srgbClr val="172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76250" y="6200477"/>
            <a:ext cx="11239500" cy="2857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922594" y="655064"/>
            <a:ext cx="3283261" cy="869452"/>
          </a:xfrm>
          <a:prstGeom prst="roundRect">
            <a:avLst>
              <a:gd name="adj" fmla="val 20338"/>
            </a:avLst>
          </a:prstGeom>
          <a:solidFill>
            <a:srgbClr val="2A3243"/>
          </a:solidFill>
          <a:ln w="9525">
            <a:solidFill>
              <a:srgbClr val="3A41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661648" y="1815405"/>
            <a:ext cx="3053953" cy="4232671"/>
          </a:xfrm>
          <a:prstGeom prst="roundRect">
            <a:avLst>
              <a:gd name="adj" fmla="val 436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76250" y="6200477"/>
            <a:ext cx="11239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76250" y="1815405"/>
            <a:ext cx="3732460" cy="1441846"/>
          </a:xfrm>
          <a:prstGeom prst="roundRect">
            <a:avLst>
              <a:gd name="adj" fmla="val 924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76250" y="3409652"/>
            <a:ext cx="3732460" cy="2638425"/>
          </a:xfrm>
          <a:prstGeom prst="roundRect">
            <a:avLst>
              <a:gd name="adj" fmla="val 505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399210" y="1815405"/>
            <a:ext cx="3976687" cy="2403872"/>
          </a:xfrm>
          <a:prstGeom prst="roundRect">
            <a:avLst>
              <a:gd name="adj" fmla="val 391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414773" y="4621987"/>
            <a:ext cx="4071937" cy="676275"/>
          </a:xfrm>
          <a:prstGeom prst="roundRect">
            <a:avLst>
              <a:gd name="adj" fmla="val 19718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76250" y="1815405"/>
            <a:ext cx="38100" cy="1441846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76250" y="3409652"/>
            <a:ext cx="38100" cy="2638425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823573" y="2619077"/>
            <a:ext cx="2672953" cy="485775"/>
          </a:xfrm>
          <a:prstGeom prst="roundRect">
            <a:avLst>
              <a:gd name="adj" fmla="val 1960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823573" y="3509664"/>
            <a:ext cx="2672953" cy="485775"/>
          </a:xfrm>
          <a:prstGeom prst="roundRect">
            <a:avLst>
              <a:gd name="adj" fmla="val 1960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813258" y="4338339"/>
            <a:ext cx="2672953" cy="485775"/>
          </a:xfrm>
          <a:prstGeom prst="roundRect">
            <a:avLst>
              <a:gd name="adj" fmla="val 1960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8852148" y="5247977"/>
            <a:ext cx="2672953" cy="609600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704850" y="3914477"/>
            <a:ext cx="3313360" cy="885825"/>
          </a:xfrm>
          <a:prstGeom prst="roundRect">
            <a:avLst>
              <a:gd name="adj" fmla="val 10752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04850" y="5133677"/>
            <a:ext cx="3313360" cy="857548"/>
          </a:xfrm>
          <a:prstGeom prst="roundRect">
            <a:avLst>
              <a:gd name="adj" fmla="val 13157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8956133" y="2747664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8961915" y="3684150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8957563" y="4511371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8975973" y="5438477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650" y="4809826"/>
            <a:ext cx="228600" cy="228600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2148" y="2029717"/>
            <a:ext cx="171450" cy="152400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2029717"/>
            <a:ext cx="152400" cy="152400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3623964"/>
            <a:ext cx="171450" cy="152400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710" y="2029717"/>
            <a:ext cx="152400" cy="152400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8593" y="4914602"/>
            <a:ext cx="85725" cy="114300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9710" y="2339280"/>
            <a:ext cx="304800" cy="304800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9710" y="2922091"/>
            <a:ext cx="304800" cy="30480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9710" y="3356371"/>
            <a:ext cx="304800" cy="304800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4850" y="2752427"/>
            <a:ext cx="104775" cy="123825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4850" y="2933402"/>
            <a:ext cx="104775" cy="123825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84960" y="2425005"/>
            <a:ext cx="114300" cy="13335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56385" y="3007816"/>
            <a:ext cx="171450" cy="133350"/>
          </a:xfrm>
          <a:prstGeom prst="rect">
            <a:avLst/>
          </a:prstGeom>
        </p:spPr>
      </p:pic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56385" y="3442096"/>
            <a:ext cx="171450" cy="13335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523623" y="6380776"/>
            <a:ext cx="5192127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Rejoignez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l'arbitrage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: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rapprochez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-vous de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votre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club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dès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aujourd'hui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!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538761" y="783710"/>
            <a:ext cx="6688335" cy="3199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sz="2100" b="1" i="0" u="none" dirty="0" err="1">
                <a:solidFill>
                  <a:srgbClr val="FFFFFF"/>
                </a:solidFill>
                <a:latin typeface="Plus Jakarta Sans"/>
              </a:rPr>
              <a:t>Devenir</a:t>
            </a:r>
            <a:r>
              <a:rPr sz="2100" b="1" i="0" u="none" dirty="0">
                <a:solidFill>
                  <a:srgbClr val="FFFFFF"/>
                </a:solidFill>
                <a:latin typeface="Plus Jakarta Sans"/>
              </a:rPr>
              <a:t> </a:t>
            </a:r>
            <a:r>
              <a:rPr sz="2100" b="1" i="0" u="none" dirty="0" err="1">
                <a:solidFill>
                  <a:srgbClr val="FFFFFF"/>
                </a:solidFill>
                <a:latin typeface="Plus Jakarta Sans"/>
              </a:rPr>
              <a:t>Arbitre</a:t>
            </a:r>
            <a:r>
              <a:rPr sz="2100" b="1" i="0" u="none" dirty="0">
                <a:solidFill>
                  <a:srgbClr val="FFFFFF"/>
                </a:solidFill>
                <a:latin typeface="Plus Jakarta Sans"/>
              </a:rPr>
              <a:t> de Triathlon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437730" y="1325505"/>
            <a:ext cx="6369843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 dirty="0">
                <a:solidFill>
                  <a:srgbClr val="94A3B8"/>
                </a:solidFill>
                <a:latin typeface="Plus Jakarta Sans"/>
              </a:rPr>
              <a:t>Garant du jeu </a:t>
            </a:r>
            <a:r>
              <a:rPr sz="1050" b="0" i="0" u="none" dirty="0" err="1">
                <a:solidFill>
                  <a:srgbClr val="94A3B8"/>
                </a:solidFill>
                <a:latin typeface="Plus Jakarta Sans"/>
              </a:rPr>
              <a:t>équitable</a:t>
            </a:r>
            <a:r>
              <a:rPr sz="1050" b="0" i="0" u="none" dirty="0">
                <a:solidFill>
                  <a:srgbClr val="94A3B8"/>
                </a:solidFill>
                <a:latin typeface="Plus Jakarta Sans"/>
              </a:rPr>
              <a:t>, de la sécurité et de </a:t>
            </a:r>
            <a:r>
              <a:rPr sz="1050" b="0" i="0" u="none" dirty="0" err="1">
                <a:solidFill>
                  <a:srgbClr val="94A3B8"/>
                </a:solidFill>
                <a:latin typeface="Plus Jakarta Sans"/>
              </a:rPr>
              <a:t>l'esprit</a:t>
            </a:r>
            <a:r>
              <a:rPr sz="1050" b="0" i="0" u="none" dirty="0">
                <a:solidFill>
                  <a:srgbClr val="94A3B8"/>
                </a:solidFill>
                <a:latin typeface="Plus Jakarta Sans"/>
              </a:rPr>
              <a:t> sportif sur </a:t>
            </a:r>
            <a:r>
              <a:rPr sz="1050" b="0" i="0" u="none" dirty="0" err="1">
                <a:solidFill>
                  <a:srgbClr val="94A3B8"/>
                </a:solidFill>
                <a:latin typeface="Plus Jakarta Sans"/>
              </a:rPr>
              <a:t>toutes</a:t>
            </a:r>
            <a:r>
              <a:rPr sz="105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1050" b="0" i="0" u="none" dirty="0" err="1">
                <a:solidFill>
                  <a:srgbClr val="94A3B8"/>
                </a:solidFill>
                <a:latin typeface="Plus Jakarta Sans"/>
              </a:rPr>
              <a:t>nos</a:t>
            </a:r>
            <a:r>
              <a:rPr sz="105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1050" b="0" i="0" u="none" dirty="0" err="1">
                <a:solidFill>
                  <a:srgbClr val="94A3B8"/>
                </a:solidFill>
                <a:latin typeface="Plus Jakarta Sans"/>
              </a:rPr>
              <a:t>épreuves</a:t>
            </a:r>
            <a:r>
              <a:rPr sz="1050" b="0" i="0" u="none" dirty="0">
                <a:solidFill>
                  <a:srgbClr val="94A3B8"/>
                </a:solidFill>
                <a:latin typeface="Plus Jakarta Sans"/>
              </a:rPr>
              <a:t>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86710" y="809625"/>
            <a:ext cx="2155031" cy="142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1" i="0" u="none" dirty="0">
                <a:solidFill>
                  <a:srgbClr val="38BDF8"/>
                </a:solidFill>
                <a:latin typeface="Plus Jakarta Sans"/>
              </a:rPr>
              <a:t>PRÊT À VOUS LANCER ?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85250" y="980343"/>
            <a:ext cx="2982356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1" i="0" u="none" dirty="0" err="1">
                <a:solidFill>
                  <a:srgbClr val="FFFFFF"/>
                </a:solidFill>
                <a:latin typeface="Plus Jakarta Sans"/>
              </a:rPr>
              <a:t>Contactez</a:t>
            </a:r>
            <a:r>
              <a:rPr sz="1400" b="1" i="0" u="none" dirty="0">
                <a:solidFill>
                  <a:srgbClr val="FFFFFF"/>
                </a:solidFill>
                <a:latin typeface="Plus Jakarta Sans"/>
              </a:rPr>
              <a:t> </a:t>
            </a:r>
            <a:r>
              <a:rPr sz="1400" b="1" i="0" u="none" dirty="0" err="1">
                <a:solidFill>
                  <a:srgbClr val="FFFFFF"/>
                </a:solidFill>
                <a:latin typeface="Plus Jakarta Sans"/>
              </a:rPr>
              <a:t>votre</a:t>
            </a:r>
            <a:r>
              <a:rPr sz="1400" b="1" i="0" u="none" dirty="0">
                <a:solidFill>
                  <a:srgbClr val="FFFFFF"/>
                </a:solidFill>
                <a:latin typeface="Plus Jakarta Sans"/>
              </a:rPr>
              <a:t> club / coach</a:t>
            </a:r>
            <a:r>
              <a:rPr lang="fr-FR" sz="1400" b="1" i="0" u="none" dirty="0">
                <a:solidFill>
                  <a:srgbClr val="FFFFFF"/>
                </a:solidFill>
                <a:latin typeface="Plus Jakarta Sans"/>
              </a:rPr>
              <a:t> </a:t>
            </a:r>
          </a:p>
          <a:p>
            <a:pPr algn="ctr"/>
            <a:r>
              <a:rPr lang="fr-FR" sz="1400" b="1" i="0" u="none" dirty="0">
                <a:solidFill>
                  <a:srgbClr val="FFFFFF"/>
                </a:solidFill>
                <a:latin typeface="Plus Jakarta Sans"/>
              </a:rPr>
              <a:t>ou par </a:t>
            </a:r>
            <a:r>
              <a:rPr lang="fr-FR" sz="1400" b="1" i="0" u="none" dirty="0" err="1">
                <a:solidFill>
                  <a:srgbClr val="FFFFFF"/>
                </a:solidFill>
                <a:latin typeface="Plus Jakarta Sans"/>
              </a:rPr>
              <a:t>mail:cra.ile-de-France@fftri.com</a:t>
            </a:r>
            <a:r>
              <a:rPr lang="fr-FR" sz="1400" b="1" i="0" u="none" dirty="0">
                <a:solidFill>
                  <a:srgbClr val="FFFFFF"/>
                </a:solidFill>
                <a:latin typeface="Plus Jakarta Sans"/>
              </a:rPr>
              <a:t> </a:t>
            </a:r>
            <a:endParaRPr sz="1400" b="1" i="0" u="none" dirty="0">
              <a:solidFill>
                <a:srgbClr val="FFFFFF"/>
              </a:solidFill>
              <a:latin typeface="Plus Jakarta San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099798" y="2005905"/>
            <a:ext cx="3092201" cy="20002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Bénéfices personnels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822463" y="533408"/>
            <a:ext cx="992259" cy="15004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 dirty="0">
                <a:solidFill>
                  <a:srgbClr val="38BDF8"/>
                </a:solidFill>
                <a:latin typeface="Plus Jakarta Sans"/>
              </a:rPr>
              <a:t>Ligue </a:t>
            </a:r>
            <a:r>
              <a:rPr lang="fr-FR" sz="975" b="1" dirty="0">
                <a:solidFill>
                  <a:srgbClr val="38BDF8"/>
                </a:solidFill>
                <a:latin typeface="Plus Jakarta Sans"/>
              </a:rPr>
              <a:t>Ile de France</a:t>
            </a:r>
            <a:endParaRPr sz="975" b="1" i="0" u="none" dirty="0">
              <a:solidFill>
                <a:srgbClr val="38BDF8"/>
              </a:solidFill>
              <a:latin typeface="Plus Jakarta San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33450" y="2005905"/>
            <a:ext cx="4108755" cy="20002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Missions sur le terrain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04850" y="2301180"/>
            <a:ext cx="3408610" cy="3464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Acteur essentiel de l'équité et de la sécurité, du départ à l'arrivée sur Triathlon, Duathlon et Bike &amp; Run.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2500" y="3600152"/>
            <a:ext cx="4088753" cy="20002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Parcours d'évolution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818310" y="2005905"/>
            <a:ext cx="4604325" cy="20002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Compétences à développer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66775" y="2742902"/>
            <a:ext cx="3979775" cy="14287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900" b="1" i="0" u="none">
                <a:solidFill>
                  <a:srgbClr val="334155"/>
                </a:solidFill>
                <a:latin typeface="Plus Jakarta Sans"/>
              </a:rPr>
              <a:t>Équité :</a:t>
            </a:r>
            <a:r>
              <a:rPr sz="900" b="0" i="0" u="none">
                <a:solidFill>
                  <a:srgbClr val="334155"/>
                </a:solidFill>
                <a:latin typeface="Plus Jakarta Sans"/>
              </a:rPr>
              <a:t> Respect strict des règles.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66775" y="2923877"/>
            <a:ext cx="3979775" cy="14287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900" b="1" i="0" u="none">
                <a:solidFill>
                  <a:srgbClr val="334155"/>
                </a:solidFill>
                <a:latin typeface="Plus Jakarta Sans"/>
              </a:rPr>
              <a:t>Sécurité :</a:t>
            </a:r>
            <a:r>
              <a:rPr sz="900" b="0" i="0" u="none">
                <a:solidFill>
                  <a:srgbClr val="334155"/>
                </a:solidFill>
                <a:latin typeface="Plus Jakarta Sans"/>
              </a:rPr>
              <a:t> Protection des athlètes.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38200" y="4009727"/>
            <a:ext cx="3141910" cy="695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 i="0" u="none">
                <a:solidFill>
                  <a:srgbClr val="0284C7"/>
                </a:solidFill>
                <a:latin typeface="Plus Jakarta Sans"/>
              </a:rPr>
              <a:t>Étape 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38200" y="5228927"/>
            <a:ext cx="319906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 i="0" u="none">
                <a:solidFill>
                  <a:srgbClr val="38BDF8"/>
                </a:solidFill>
                <a:latin typeface="Plus Jakarta Sans"/>
              </a:rPr>
              <a:t>Étape 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723984" y="4675583"/>
            <a:ext cx="302418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 err="1">
                <a:solidFill>
                  <a:srgbClr val="FFFFFF"/>
                </a:solidFill>
                <a:latin typeface="Plus Jakarta Sans"/>
              </a:rPr>
              <a:t>Rejoignez</a:t>
            </a:r>
            <a:r>
              <a:rPr sz="1050" b="1" i="0" u="none" dirty="0">
                <a:solidFill>
                  <a:srgbClr val="FFFFFF"/>
                </a:solidFill>
                <a:latin typeface="Plus Jakarta Sans"/>
              </a:rPr>
              <a:t> </a:t>
            </a:r>
            <a:r>
              <a:rPr sz="1050" b="1" i="0" u="none" dirty="0" err="1">
                <a:solidFill>
                  <a:srgbClr val="FFFFFF"/>
                </a:solidFill>
                <a:latin typeface="Plus Jakarta Sans"/>
              </a:rPr>
              <a:t>l'équipe</a:t>
            </a:r>
            <a:r>
              <a:rPr sz="1050" b="1" i="0" u="none" dirty="0">
                <a:solidFill>
                  <a:srgbClr val="FFFFFF"/>
                </a:solidFill>
                <a:latin typeface="Plus Jakarta Sans"/>
              </a:rPr>
              <a:t> </a:t>
            </a:r>
            <a:r>
              <a:rPr sz="1050" b="1" i="0" u="none" dirty="0" err="1">
                <a:solidFill>
                  <a:srgbClr val="FFFFFF"/>
                </a:solidFill>
                <a:latin typeface="Plus Jakarta Sans"/>
              </a:rPr>
              <a:t>régionale</a:t>
            </a:r>
            <a:endParaRPr sz="1050" b="1" i="0" u="none" dirty="0">
              <a:solidFill>
                <a:srgbClr val="FFFFFF"/>
              </a:solidFill>
              <a:latin typeface="Plus Jakarta Sans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742110" y="5011639"/>
            <a:ext cx="1870705" cy="1384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 i="0" u="none" dirty="0">
                <a:solidFill>
                  <a:srgbClr val="E0F2FE"/>
                </a:solidFill>
                <a:latin typeface="Plus Jakarta Sans"/>
              </a:rPr>
              <a:t>Faites vivre le triathlon </a:t>
            </a:r>
            <a:r>
              <a:rPr sz="900" b="0" i="0" u="none" dirty="0" err="1">
                <a:solidFill>
                  <a:srgbClr val="E0F2FE"/>
                </a:solidFill>
                <a:latin typeface="Plus Jakarta Sans"/>
              </a:rPr>
              <a:t>en</a:t>
            </a:r>
            <a:r>
              <a:rPr sz="900" b="0" i="0" u="none" dirty="0">
                <a:solidFill>
                  <a:srgbClr val="E0F2FE"/>
                </a:solidFill>
                <a:latin typeface="Plus Jakarta Sans"/>
              </a:rPr>
              <a:t> </a:t>
            </a:r>
            <a:r>
              <a:rPr lang="fr-FR" sz="900" dirty="0">
                <a:solidFill>
                  <a:srgbClr val="E0F2FE"/>
                </a:solidFill>
                <a:latin typeface="Plus Jakarta Sans"/>
              </a:rPr>
              <a:t>Ile de France</a:t>
            </a:r>
            <a:endParaRPr sz="900" b="0" i="0" u="none" dirty="0">
              <a:solidFill>
                <a:srgbClr val="E0F2FE"/>
              </a:solidFill>
              <a:latin typeface="Plus Jakarta Sans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813258" y="2746206"/>
            <a:ext cx="51435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00" b="1" i="0" u="none" dirty="0">
                <a:solidFill>
                  <a:srgbClr val="FFFFFF"/>
                </a:solidFill>
                <a:latin typeface="Plus Jakarta Sans"/>
              </a:rPr>
              <a:t>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13258" y="3684436"/>
            <a:ext cx="51435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00" b="1" i="0" u="none" dirty="0">
                <a:solidFill>
                  <a:srgbClr val="FFFFFF"/>
                </a:solidFill>
                <a:latin typeface="Plus Jakarta Sans"/>
              </a:rPr>
              <a:t>2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13258" y="4529684"/>
            <a:ext cx="51435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00" b="1" i="0" u="none">
                <a:solidFill>
                  <a:srgbClr val="FFFFFF"/>
                </a:solidFill>
                <a:latin typeface="Plus Jakarta Sans"/>
              </a:rPr>
              <a:t>3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833098" y="5438477"/>
            <a:ext cx="51435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00" b="1" i="0" u="none">
                <a:solidFill>
                  <a:srgbClr val="FFFFFF"/>
                </a:solidFill>
                <a:latin typeface="Plus Jakarta Sans"/>
              </a:rPr>
              <a:t>4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47725" y="4219277"/>
            <a:ext cx="3973738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F172A"/>
                </a:solidFill>
                <a:latin typeface="Plus Jakarta Sans"/>
              </a:rPr>
              <a:t>Arbitre Assesseur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47725" y="4409777"/>
            <a:ext cx="312286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"/>
              </a:rPr>
              <a:t>Accompagnement sur le terrain et apprentissage pratique.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38200" y="5428952"/>
            <a:ext cx="3998741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FFFFFF"/>
                </a:solidFill>
                <a:latin typeface="Plus Jakarta Sans"/>
              </a:rPr>
              <a:t>Arbitre Principal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38200" y="5619452"/>
            <a:ext cx="313238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 dirty="0" err="1">
                <a:solidFill>
                  <a:srgbClr val="94A3B8"/>
                </a:solidFill>
              </a:rPr>
              <a:t>Prise</a:t>
            </a:r>
            <a:r>
              <a:rPr sz="900" b="0" i="0" u="none" dirty="0">
                <a:solidFill>
                  <a:srgbClr val="94A3B8"/>
                </a:solidFill>
              </a:rPr>
              <a:t> de </a:t>
            </a:r>
            <a:r>
              <a:rPr sz="900" b="0" i="0" u="none" dirty="0" err="1">
                <a:solidFill>
                  <a:srgbClr val="94A3B8"/>
                </a:solidFill>
              </a:rPr>
              <a:t>responsabilité</a:t>
            </a:r>
            <a:r>
              <a:rPr sz="900" b="0" i="0" u="none" dirty="0">
                <a:solidFill>
                  <a:srgbClr val="94A3B8"/>
                </a:solidFill>
              </a:rPr>
              <a:t> </a:t>
            </a:r>
            <a:r>
              <a:rPr sz="900" b="0" i="0" u="none" dirty="0" err="1">
                <a:solidFill>
                  <a:srgbClr val="94A3B8"/>
                </a:solidFill>
              </a:rPr>
              <a:t>complète</a:t>
            </a:r>
            <a:r>
              <a:rPr sz="900" b="0" i="0" u="none" dirty="0">
                <a:solidFill>
                  <a:srgbClr val="94A3B8"/>
                </a:solidFill>
              </a:rPr>
              <a:t> sur les </a:t>
            </a:r>
            <a:r>
              <a:rPr sz="900" b="0" i="0" u="none" dirty="0" err="1">
                <a:solidFill>
                  <a:srgbClr val="94A3B8"/>
                </a:solidFill>
              </a:rPr>
              <a:t>événements</a:t>
            </a:r>
            <a:r>
              <a:rPr lang="fr-FR" sz="900" dirty="0">
                <a:solidFill>
                  <a:srgbClr val="94A3B8"/>
                </a:solidFill>
              </a:rPr>
              <a:t>.</a:t>
            </a:r>
          </a:p>
          <a:p>
            <a:pPr algn="l"/>
            <a:r>
              <a:rPr lang="fr-FR" sz="900" b="0" i="0" u="none" dirty="0">
                <a:solidFill>
                  <a:srgbClr val="94A3B8"/>
                </a:solidFill>
              </a:rPr>
              <a:t> Il est le maillon d’échange entre le corps arbitral et l’organisateur.</a:t>
            </a:r>
            <a:endParaRPr sz="900" b="0" i="0" u="none" dirty="0">
              <a:solidFill>
                <a:srgbClr val="94A3B8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9380787" y="2687156"/>
            <a:ext cx="252531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 dirty="0">
                <a:solidFill>
                  <a:srgbClr val="0F172A"/>
                </a:solidFill>
                <a:latin typeface="Plus Jakarta Sans"/>
              </a:rPr>
              <a:t>Le plaisir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347448" y="2914351"/>
            <a:ext cx="2405062" cy="1238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25" b="0" i="0" u="none" dirty="0">
                <a:solidFill>
                  <a:srgbClr val="64748B"/>
                </a:solidFill>
                <a:latin typeface="Plus Jakarta Sans"/>
              </a:rPr>
              <a:t>Vivre les grands moments au plus près.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380787" y="3596901"/>
            <a:ext cx="205025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 dirty="0">
                <a:solidFill>
                  <a:srgbClr val="0F172A"/>
                </a:solidFill>
                <a:latin typeface="Plus Jakarta Sans"/>
              </a:rPr>
              <a:t>La </a:t>
            </a:r>
            <a:r>
              <a:rPr sz="975" b="1" i="0" u="none" dirty="0" err="1">
                <a:solidFill>
                  <a:srgbClr val="0F172A"/>
                </a:solidFill>
                <a:latin typeface="Plus Jakarta Sans"/>
              </a:rPr>
              <a:t>responsabilité</a:t>
            </a:r>
            <a:endParaRPr sz="975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327608" y="3785591"/>
            <a:ext cx="1952625" cy="1238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25" b="0" i="0" u="none" dirty="0" err="1">
                <a:solidFill>
                  <a:srgbClr val="64748B"/>
                </a:solidFill>
                <a:latin typeface="Plus Jakarta Sans"/>
              </a:rPr>
              <a:t>Être</a:t>
            </a:r>
            <a:r>
              <a:rPr sz="825" b="0" i="0" u="none" dirty="0">
                <a:solidFill>
                  <a:srgbClr val="64748B"/>
                </a:solidFill>
                <a:latin typeface="Plus Jakarta Sans"/>
              </a:rPr>
              <a:t> le </a:t>
            </a:r>
            <a:r>
              <a:rPr sz="825" b="0" i="0" u="none" dirty="0" err="1">
                <a:solidFill>
                  <a:srgbClr val="64748B"/>
                </a:solidFill>
                <a:latin typeface="Plus Jakarta Sans"/>
              </a:rPr>
              <a:t>garant</a:t>
            </a:r>
            <a:r>
              <a:rPr sz="825" b="0" i="0" u="none" dirty="0">
                <a:solidFill>
                  <a:srgbClr val="64748B"/>
                </a:solidFill>
                <a:latin typeface="Plus Jakarta Sans"/>
              </a:rPr>
              <a:t> direct de </a:t>
            </a:r>
            <a:r>
              <a:rPr sz="825" b="0" i="0" u="none" dirty="0" err="1">
                <a:solidFill>
                  <a:srgbClr val="64748B"/>
                </a:solidFill>
                <a:latin typeface="Plus Jakarta Sans"/>
              </a:rPr>
              <a:t>l'équité</a:t>
            </a:r>
            <a:r>
              <a:rPr sz="825" b="0" i="0" u="none" dirty="0">
                <a:solidFill>
                  <a:srgbClr val="64748B"/>
                </a:solidFill>
                <a:latin typeface="Plus Jakarta Sans"/>
              </a:rPr>
              <a:t>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380787" y="4386523"/>
            <a:ext cx="2750343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 dirty="0">
                <a:solidFill>
                  <a:srgbClr val="0F172A"/>
                </a:solidFill>
                <a:latin typeface="Plus Jakarta Sans"/>
              </a:rPr>
              <a:t>La </a:t>
            </a:r>
            <a:r>
              <a:rPr sz="975" b="1" i="0" u="none" dirty="0" err="1">
                <a:solidFill>
                  <a:srgbClr val="0F172A"/>
                </a:solidFill>
                <a:latin typeface="Plus Jakarta Sans"/>
              </a:rPr>
              <a:t>maîtrise</a:t>
            </a:r>
            <a:r>
              <a:rPr sz="975" b="1" i="0" u="none" dirty="0">
                <a:solidFill>
                  <a:srgbClr val="0F172A"/>
                </a:solidFill>
                <a:latin typeface="Plus Jakarta Sans"/>
              </a:rPr>
              <a:t> de soi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333756" y="4584440"/>
            <a:ext cx="2619375" cy="1238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25" b="0" i="0" u="none" dirty="0" err="1">
                <a:solidFill>
                  <a:srgbClr val="64748B"/>
                </a:solidFill>
                <a:latin typeface="Plus Jakarta Sans"/>
              </a:rPr>
              <a:t>Gérer</a:t>
            </a:r>
            <a:r>
              <a:rPr sz="825" b="0" i="0" u="none" dirty="0">
                <a:solidFill>
                  <a:srgbClr val="64748B"/>
                </a:solidFill>
                <a:latin typeface="Plus Jakarta Sans"/>
              </a:rPr>
              <a:t> avec </a:t>
            </a:r>
            <a:r>
              <a:rPr sz="825" b="0" i="0" u="none" dirty="0" err="1">
                <a:solidFill>
                  <a:srgbClr val="64748B"/>
                </a:solidFill>
                <a:latin typeface="Plus Jakarta Sans"/>
              </a:rPr>
              <a:t>calme</a:t>
            </a:r>
            <a:r>
              <a:rPr sz="825" b="0" i="0" u="none" dirty="0">
                <a:solidFill>
                  <a:srgbClr val="64748B"/>
                </a:solidFill>
                <a:latin typeface="Plus Jakarta Sans"/>
              </a:rPr>
              <a:t> les situations </a:t>
            </a:r>
            <a:r>
              <a:rPr sz="825" b="0" i="0" u="none" dirty="0" err="1">
                <a:solidFill>
                  <a:srgbClr val="64748B"/>
                </a:solidFill>
                <a:latin typeface="Plus Jakarta Sans"/>
              </a:rPr>
              <a:t>délicates</a:t>
            </a:r>
            <a:r>
              <a:rPr sz="825" b="0" i="0" u="none" dirty="0">
                <a:solidFill>
                  <a:srgbClr val="64748B"/>
                </a:solidFill>
                <a:latin typeface="Plus Jakarta Sans"/>
              </a:rPr>
              <a:t>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299823" y="5352752"/>
            <a:ext cx="2758157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F172A"/>
                </a:solidFill>
                <a:latin typeface="Plus Jakarta Sans"/>
              </a:rPr>
              <a:t>La concentration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299823" y="5505152"/>
            <a:ext cx="2196703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25" b="0" i="0" u="none">
                <a:solidFill>
                  <a:srgbClr val="64748B"/>
                </a:solidFill>
                <a:latin typeface="Plus Jakarta Sans"/>
              </a:rPr>
              <a:t>Rester focalisé malgré le bruit &amp; la vitesse.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008810" y="2339280"/>
            <a:ext cx="4294286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F172A"/>
                </a:solidFill>
                <a:latin typeface="Plus Jakarta Sans"/>
              </a:rPr>
              <a:t>Gagner en expérience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008810" y="2510730"/>
            <a:ext cx="3367087" cy="2970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70"/>
              </a:lnSpc>
            </a:pPr>
            <a:r>
              <a:rPr sz="900" b="0" i="0" u="none">
                <a:solidFill>
                  <a:srgbClr val="475569"/>
                </a:solidFill>
                <a:latin typeface="Plus Jakarta Sans"/>
              </a:rPr>
              <a:t>Gestion du temps, résolution de problèmes et décisions rapides.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008810" y="2922091"/>
            <a:ext cx="4050506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F172A"/>
                </a:solidFill>
                <a:latin typeface="Plus Jakarta Sans"/>
              </a:rPr>
              <a:t>Moments de partage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008810" y="3093541"/>
            <a:ext cx="3857625" cy="14853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170"/>
              </a:lnSpc>
            </a:pPr>
            <a:r>
              <a:rPr sz="900" b="0" i="0" u="none">
                <a:solidFill>
                  <a:srgbClr val="475569"/>
                </a:solidFill>
                <a:latin typeface="Plus Jakarta Sans"/>
              </a:rPr>
              <a:t>Échanges avec athlètes, bénévoles, organisateurs et élus.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008810" y="3356371"/>
            <a:ext cx="4213026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F172A"/>
                </a:solidFill>
                <a:latin typeface="Plus Jakarta Sans"/>
              </a:rPr>
              <a:t>Travail en équipe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008810" y="3527821"/>
            <a:ext cx="4012406" cy="14853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170"/>
              </a:lnSpc>
            </a:pPr>
            <a:r>
              <a:rPr sz="900" b="0" i="0" u="none">
                <a:solidFill>
                  <a:srgbClr val="475569"/>
                </a:solidFill>
                <a:latin typeface="Plus Jakarta Sans"/>
              </a:rPr>
              <a:t>Coordination, communication fluide et cohésion collective.</a:t>
            </a:r>
          </a:p>
        </p:txBody>
      </p:sp>
      <p:pic>
        <p:nvPicPr>
          <p:cNvPr id="81" name="Image 80">
            <a:extLst>
              <a:ext uri="{FF2B5EF4-FFF2-40B4-BE49-F238E27FC236}">
                <a16:creationId xmlns:a16="http://schemas.microsoft.com/office/drawing/2014/main" id="{DDAE32B1-BA44-2F95-2751-E4B4396F94B3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63776" y="6200477"/>
            <a:ext cx="3554434" cy="639452"/>
          </a:xfrm>
          <a:prstGeom prst="rect">
            <a:avLst/>
          </a:prstGeom>
        </p:spPr>
      </p:pic>
      <p:sp>
        <p:nvSpPr>
          <p:cNvPr id="83" name="TextBox 38">
            <a:extLst>
              <a:ext uri="{FF2B5EF4-FFF2-40B4-BE49-F238E27FC236}">
                <a16:creationId xmlns:a16="http://schemas.microsoft.com/office/drawing/2014/main" id="{9E1A3C67-129D-B2A9-04A5-1D757E786119}"/>
              </a:ext>
            </a:extLst>
          </p:cNvPr>
          <p:cNvSpPr txBox="1"/>
          <p:nvPr/>
        </p:nvSpPr>
        <p:spPr>
          <a:xfrm>
            <a:off x="732619" y="6214544"/>
            <a:ext cx="2717090" cy="138499"/>
          </a:xfrm>
          <a:prstGeom prst="rect">
            <a:avLst/>
          </a:prstGeom>
          <a:noFill/>
        </p:spPr>
        <p:txBody>
          <a:bodyPr wrap="none" lIns="123825" tIns="0" rIns="0" bIns="0" anchor="t">
            <a:spAutoFit/>
          </a:bodyPr>
          <a:lstStyle/>
          <a:p>
            <a:pPr algn="l"/>
            <a:r>
              <a:rPr sz="900" b="0" i="0" u="none" dirty="0" err="1">
                <a:solidFill>
                  <a:schemeClr val="bg1"/>
                </a:solidFill>
                <a:latin typeface="Plus Jakarta Sans"/>
              </a:rPr>
              <a:t>Région</a:t>
            </a:r>
            <a:r>
              <a:rPr sz="900" b="0" i="0" u="none" dirty="0">
                <a:solidFill>
                  <a:schemeClr val="bg1"/>
                </a:solidFill>
                <a:latin typeface="Plus Jakarta Sans"/>
              </a:rPr>
              <a:t> </a:t>
            </a:r>
            <a:r>
              <a:rPr lang="fr-FR" sz="900" dirty="0">
                <a:solidFill>
                  <a:schemeClr val="bg1"/>
                </a:solidFill>
                <a:latin typeface="Plus Jakarta Sans"/>
              </a:rPr>
              <a:t>Ile de France</a:t>
            </a:r>
            <a:r>
              <a:rPr sz="900" b="0" i="0" u="none" dirty="0">
                <a:solidFill>
                  <a:schemeClr val="bg1"/>
                </a:solidFill>
                <a:latin typeface="Plus Jakarta Sans"/>
              </a:rPr>
              <a:t>  •  Triathlon, Duathlon, Bike &amp; Run</a:t>
            </a:r>
          </a:p>
        </p:txBody>
      </p:sp>
      <p:pic>
        <p:nvPicPr>
          <p:cNvPr id="85" name="Image 84">
            <a:extLst>
              <a:ext uri="{FF2B5EF4-FFF2-40B4-BE49-F238E27FC236}">
                <a16:creationId xmlns:a16="http://schemas.microsoft.com/office/drawing/2014/main" id="{FFA35E91-A6F0-3882-5BC1-BE810E45B35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8744" y="505712"/>
            <a:ext cx="1246313" cy="12310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245</Words>
  <Application>Microsoft Office PowerPoint</Application>
  <PresentationFormat>Grand écran</PresentationFormat>
  <Paragraphs>42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Plus Jakarta Sans</vt:lpstr>
      <vt:lpstr>Office Theme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Sophie</dc:creator>
  <cp:keywords/>
  <dc:description>generated using python-pptx</dc:description>
  <cp:lastModifiedBy>Sophie</cp:lastModifiedBy>
  <cp:revision>4</cp:revision>
  <dcterms:created xsi:type="dcterms:W3CDTF">2013-01-27T09:14:16Z</dcterms:created>
  <dcterms:modified xsi:type="dcterms:W3CDTF">2026-10-13T06:59:49Z</dcterms:modified>
  <cp:category/>
</cp:coreProperties>
</file>